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91" r:id="rId3"/>
    <p:sldId id="262" r:id="rId4"/>
    <p:sldId id="292" r:id="rId5"/>
    <p:sldId id="290" r:id="rId6"/>
    <p:sldId id="289" r:id="rId7"/>
    <p:sldId id="302" r:id="rId8"/>
    <p:sldId id="286" r:id="rId9"/>
    <p:sldId id="258" r:id="rId10"/>
    <p:sldId id="303" r:id="rId11"/>
    <p:sldId id="296" r:id="rId12"/>
    <p:sldId id="297" r:id="rId13"/>
    <p:sldId id="304" r:id="rId14"/>
    <p:sldId id="272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1212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796" autoAdjust="0"/>
  </p:normalViewPr>
  <p:slideViewPr>
    <p:cSldViewPr snapToGrid="0">
      <p:cViewPr varScale="1">
        <p:scale>
          <a:sx n="77" d="100"/>
          <a:sy n="77" d="100"/>
        </p:scale>
        <p:origin x="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6775F-501C-4DCA-9A54-C8547F75FE6B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3C3D4-A46F-4847-A23F-CCE93C405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2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Everybody,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C3D4-A46F-4847-A23F-CCE93C405B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2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now, you know</a:t>
            </a:r>
            <a:r>
              <a:rPr lang="en-US" baseline="0" dirty="0"/>
              <a:t> that t</a:t>
            </a:r>
            <a:r>
              <a:rPr lang="en-US" dirty="0"/>
              <a:t>he FPGA</a:t>
            </a:r>
            <a:r>
              <a:rPr lang="en-US" baseline="0" dirty="0"/>
              <a:t> is a digital system and only produces two different voltage levels. A signal generator needs to produce many different voltages.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do this, we will be using</a:t>
            </a:r>
            <a:r>
              <a:rPr lang="en-US" baseline="0" dirty="0"/>
              <a:t> a special additional on board that contains a D A C, or digital to analog converter. </a:t>
            </a:r>
          </a:p>
          <a:p>
            <a:endParaRPr lang="en-US" baseline="0" dirty="0"/>
          </a:p>
          <a:p>
            <a:r>
              <a:rPr lang="en-US" baseline="0" dirty="0"/>
              <a:t>The DAC allows us to convert a multi bit digital value into an analog signal.  </a:t>
            </a:r>
          </a:p>
          <a:p>
            <a:endParaRPr lang="en-US" baseline="0" dirty="0"/>
          </a:p>
          <a:p>
            <a:r>
              <a:rPr lang="en-US" baseline="0" dirty="0"/>
              <a:t>Lets look at it in greater detail.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C3D4-A46F-4847-A23F-CCE93C405B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5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Oscilloscope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baseline="0" dirty="0">
                <a:sym typeface="Wingdings" panose="05000000000000000000" pitchFamily="2" charset="2"/>
              </a:rPr>
              <a:t> signal generator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C3D4-A46F-4847-A23F-CCE93C405B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5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rgbClr val="FEFEFE"/>
                </a:solidFill>
                <a:latin typeface="+mn-lt"/>
                <a:ea typeface="+mn-ea"/>
                <a:cs typeface="+mn-cs"/>
              </a:rPr>
              <a:t>oled_data</a:t>
            </a:r>
            <a:r>
              <a:rPr lang="en-US" sz="1200" kern="1200" dirty="0">
                <a:solidFill>
                  <a:srgbClr val="FEFEFE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3C3D4-A46F-4847-A23F-CCE93C405B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08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77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41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7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1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2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3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7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5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 userDrawn="1"/>
        </p:nvSpPr>
        <p:spPr bwMode="auto">
          <a:xfrm>
            <a:off x="0" y="0"/>
            <a:ext cx="12192000" cy="641023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-401225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8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1B4F57D-61F7-45C2-B4D8-FFAF7685755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A7E81E8-577E-4211-8D12-3E19676E5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7.jpeg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91" y="1449147"/>
            <a:ext cx="11954416" cy="2971051"/>
          </a:xfrm>
        </p:spPr>
        <p:txBody>
          <a:bodyPr/>
          <a:lstStyle/>
          <a:p>
            <a:r>
              <a:rPr lang="en-US" sz="6600" dirty="0"/>
              <a:t>FPGA Design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95B983-7B2C-AF6C-90BE-DD9E66A747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0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5"/>
    </mc:Choice>
    <mc:Fallback xmlns="">
      <p:transition spd="slow" advTm="8865"/>
    </mc:Fallback>
  </mc:AlternateContent>
  <p:extLst>
    <p:ext uri="{E180D4A7-C9FB-4DFB-919C-405C955672EB}">
      <p14:showEvtLst xmlns:p14="http://schemas.microsoft.com/office/powerpoint/2010/main">
        <p14:playEvt time="785" objId="4"/>
        <p14:stopEvt time="728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C7EB-6BC6-5721-10A5-2EFC3B1E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A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F774B-D46D-60EB-60C4-F6E932FC0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590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D6FF5A-9D0C-AF25-ED32-42B81A1CF826}"/>
              </a:ext>
            </a:extLst>
          </p:cNvPr>
          <p:cNvGrpSpPr/>
          <p:nvPr/>
        </p:nvGrpSpPr>
        <p:grpSpPr>
          <a:xfrm>
            <a:off x="6723830" y="3276271"/>
            <a:ext cx="5303098" cy="4910729"/>
            <a:chOff x="6729764" y="2222739"/>
            <a:chExt cx="5303098" cy="49107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C9AE31-9D99-40A0-8585-FA1EA2DE7584}"/>
                </a:ext>
              </a:extLst>
            </p:cNvPr>
            <p:cNvGrpSpPr/>
            <p:nvPr/>
          </p:nvGrpSpPr>
          <p:grpSpPr>
            <a:xfrm>
              <a:off x="7679638" y="2800081"/>
              <a:ext cx="4353224" cy="4333387"/>
              <a:chOff x="6710508" y="2083324"/>
              <a:chExt cx="4422548" cy="440239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FA7A15C-5361-4B21-815F-6DD38E0AE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0508" y="2271855"/>
                <a:ext cx="4006981" cy="4006981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4C306B-46C4-45A5-8020-90B9F11944F7}"/>
                  </a:ext>
                </a:extLst>
              </p:cNvPr>
              <p:cNvSpPr/>
              <p:nvPr/>
            </p:nvSpPr>
            <p:spPr>
              <a:xfrm>
                <a:off x="8808266" y="2083324"/>
                <a:ext cx="2324790" cy="4402396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A782D2-0D1A-2DE0-C0DF-0AA2427E0DBB}"/>
                </a:ext>
              </a:extLst>
            </p:cNvPr>
            <p:cNvSpPr/>
            <p:nvPr/>
          </p:nvSpPr>
          <p:spPr>
            <a:xfrm>
              <a:off x="6729764" y="2623856"/>
              <a:ext cx="2288349" cy="4509612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BCF61B-B1F1-B065-A55D-DB8C6A78B70B}"/>
                </a:ext>
              </a:extLst>
            </p:cNvPr>
            <p:cNvSpPr/>
            <p:nvPr/>
          </p:nvSpPr>
          <p:spPr>
            <a:xfrm>
              <a:off x="8507548" y="2222739"/>
              <a:ext cx="2288349" cy="1724653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AB4859-3BF8-5E48-D2F7-67BF21D3F38F}"/>
                </a:ext>
              </a:extLst>
            </p:cNvPr>
            <p:cNvSpPr/>
            <p:nvPr/>
          </p:nvSpPr>
          <p:spPr>
            <a:xfrm>
              <a:off x="8237139" y="5844516"/>
              <a:ext cx="2288349" cy="1288952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AD1BBD-6B18-A6B1-D179-D7BC98682DF4}"/>
              </a:ext>
            </a:extLst>
          </p:cNvPr>
          <p:cNvGrpSpPr/>
          <p:nvPr/>
        </p:nvGrpSpPr>
        <p:grpSpPr>
          <a:xfrm>
            <a:off x="66332" y="4003279"/>
            <a:ext cx="6637018" cy="2601706"/>
            <a:chOff x="-290751" y="4138356"/>
            <a:chExt cx="6637018" cy="2601706"/>
          </a:xfrm>
        </p:grpSpPr>
        <p:pic>
          <p:nvPicPr>
            <p:cNvPr id="1026" name="Picture 2" descr="File:Binary counter.gif - Wikimedia Commons">
              <a:extLst>
                <a:ext uri="{FF2B5EF4-FFF2-40B4-BE49-F238E27FC236}">
                  <a16:creationId xmlns:a16="http://schemas.microsoft.com/office/drawing/2014/main" id="{C0DB2E2C-3770-4D71-A54F-12D53A793E1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492" y="4304264"/>
              <a:ext cx="5307267" cy="2435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F0A5AA-E82A-444D-8F22-30835292A1A0}"/>
                </a:ext>
              </a:extLst>
            </p:cNvPr>
            <p:cNvSpPr/>
            <p:nvPr/>
          </p:nvSpPr>
          <p:spPr>
            <a:xfrm rot="16200000">
              <a:off x="2073972" y="1773633"/>
              <a:ext cx="1907571" cy="663701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EC852D4-D21C-4BB6-B01E-AE6E52D6B7DB}"/>
              </a:ext>
            </a:extLst>
          </p:cNvPr>
          <p:cNvSpPr txBox="1">
            <a:spLocks/>
          </p:cNvSpPr>
          <p:nvPr/>
        </p:nvSpPr>
        <p:spPr>
          <a:xfrm>
            <a:off x="810000" y="253015"/>
            <a:ext cx="10571998" cy="146186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What is VOLUME? </a:t>
            </a:r>
            <a:br>
              <a:rPr lang="en-US" sz="4800" dirty="0"/>
            </a:br>
            <a:r>
              <a:rPr lang="en-US" sz="4800" dirty="0"/>
              <a:t>– SUGGESTED FEATURE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852D4-D21C-4BB6-B01E-AE6E52D6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8" y="4486348"/>
            <a:ext cx="10571998" cy="970450"/>
          </a:xfrm>
        </p:spPr>
        <p:txBody>
          <a:bodyPr/>
          <a:lstStyle/>
          <a:p>
            <a:r>
              <a:rPr lang="en-US" b="0" dirty="0"/>
              <a:t>Binary to Linear Conversion :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40E0DE-6497-DD27-0975-5F46C76F637D}"/>
              </a:ext>
            </a:extLst>
          </p:cNvPr>
          <p:cNvSpPr/>
          <p:nvPr/>
        </p:nvSpPr>
        <p:spPr>
          <a:xfrm>
            <a:off x="7219230" y="5617854"/>
            <a:ext cx="1454728" cy="8664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2" descr="The Importance Of Understanding The Sine Wave | Unariun Wisdom">
            <a:extLst>
              <a:ext uri="{FF2B5EF4-FFF2-40B4-BE49-F238E27FC236}">
                <a16:creationId xmlns:a16="http://schemas.microsoft.com/office/drawing/2014/main" id="{F5092211-FEF6-E2C3-9BF7-07E9A6457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6" r="20075" b="14062"/>
          <a:stretch/>
        </p:blipFill>
        <p:spPr bwMode="auto">
          <a:xfrm>
            <a:off x="199262" y="1900040"/>
            <a:ext cx="4578192" cy="240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440Hz_44100Hz_16bit_05sec">
            <a:hlinkClick r:id="" action="ppaction://media"/>
            <a:extLst>
              <a:ext uri="{FF2B5EF4-FFF2-40B4-BE49-F238E27FC236}">
                <a16:creationId xmlns:a16="http://schemas.microsoft.com/office/drawing/2014/main" id="{BE87F7D4-7AC8-7A68-0204-B59E1DA59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42001" y="3885254"/>
            <a:ext cx="406400" cy="406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7F1EC50-E7BB-9038-9CCA-93A1D8CFA4AF}"/>
              </a:ext>
            </a:extLst>
          </p:cNvPr>
          <p:cNvSpPr txBox="1">
            <a:spLocks/>
          </p:cNvSpPr>
          <p:nvPr/>
        </p:nvSpPr>
        <p:spPr>
          <a:xfrm>
            <a:off x="4777454" y="1517406"/>
            <a:ext cx="7440674" cy="294983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32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volume of a signal is reflected in its amplitude</a:t>
            </a:r>
          </a:p>
          <a:p>
            <a:pPr marL="571500" indent="-571500">
              <a:buFontTx/>
              <a:buChar char="-"/>
            </a:pPr>
            <a:r>
              <a:rPr lang="en-US" sz="32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find volume, we need to find amplitude over a time interval</a:t>
            </a:r>
          </a:p>
          <a:p>
            <a:pPr marL="571500" indent="-571500">
              <a:buFontTx/>
              <a:buChar char="-"/>
            </a:pPr>
            <a:r>
              <a:rPr lang="en-US" sz="32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 binary to linear for easy display</a:t>
            </a:r>
          </a:p>
        </p:txBody>
      </p:sp>
    </p:spTree>
    <p:extLst>
      <p:ext uri="{BB962C8B-B14F-4D97-AF65-F5344CB8AC3E}">
        <p14:creationId xmlns:p14="http://schemas.microsoft.com/office/powerpoint/2010/main" val="421752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1D70F-325C-41D7-8813-19F6B5AE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STUDENT A</a:t>
            </a:r>
          </a:p>
        </p:txBody>
      </p:sp>
      <p:pic>
        <p:nvPicPr>
          <p:cNvPr id="4" name="TEE2026_W9_StudentA">
            <a:hlinkClick r:id="" action="ppaction://media"/>
            <a:extLst>
              <a:ext uri="{FF2B5EF4-FFF2-40B4-BE49-F238E27FC236}">
                <a16:creationId xmlns:a16="http://schemas.microsoft.com/office/drawing/2014/main" id="{AFF6D20E-0724-4D7C-9D1A-738F94B9E6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814" y="1319610"/>
            <a:ext cx="9894644" cy="5538390"/>
          </a:xfrm>
        </p:spPr>
      </p:pic>
    </p:spTree>
    <p:extLst>
      <p:ext uri="{BB962C8B-B14F-4D97-AF65-F5344CB8AC3E}">
        <p14:creationId xmlns:p14="http://schemas.microsoft.com/office/powerpoint/2010/main" val="369307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8B9B-F06B-A1CA-7FA8-D7BD46872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39FB-5BA9-239D-8690-6B3BC059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B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9C834-D8DA-35B1-035F-98E040701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689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1DFF332-FF40-4EEF-B323-B0A6A1A95FCD}"/>
              </a:ext>
            </a:extLst>
          </p:cNvPr>
          <p:cNvSpPr/>
          <p:nvPr/>
        </p:nvSpPr>
        <p:spPr>
          <a:xfrm>
            <a:off x="1289552" y="2735214"/>
            <a:ext cx="4492140" cy="305851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12E8BE-266A-4358-BF43-92EF7E9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B - OLED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D2630-C746-4327-A52A-96A93057F38C}"/>
              </a:ext>
            </a:extLst>
          </p:cNvPr>
          <p:cNvSpPr/>
          <p:nvPr/>
        </p:nvSpPr>
        <p:spPr>
          <a:xfrm>
            <a:off x="1838344" y="313710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E9731-CEC9-4B8F-B883-8CC17C4723EE}"/>
              </a:ext>
            </a:extLst>
          </p:cNvPr>
          <p:cNvSpPr/>
          <p:nvPr/>
        </p:nvSpPr>
        <p:spPr>
          <a:xfrm>
            <a:off x="1838344" y="369822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A9119-EB21-41B4-B34D-CA63C7869101}"/>
              </a:ext>
            </a:extLst>
          </p:cNvPr>
          <p:cNvSpPr/>
          <p:nvPr/>
        </p:nvSpPr>
        <p:spPr>
          <a:xfrm>
            <a:off x="1838344" y="425933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57940-F41F-42C5-8A92-896AA7180987}"/>
              </a:ext>
            </a:extLst>
          </p:cNvPr>
          <p:cNvSpPr/>
          <p:nvPr/>
        </p:nvSpPr>
        <p:spPr>
          <a:xfrm>
            <a:off x="2402060" y="369822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7A5FF-8A44-44D1-AAF2-87722879E1B4}"/>
              </a:ext>
            </a:extLst>
          </p:cNvPr>
          <p:cNvSpPr/>
          <p:nvPr/>
        </p:nvSpPr>
        <p:spPr>
          <a:xfrm>
            <a:off x="2402060" y="425933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4F2DE4-3459-4219-85C5-6EB24C677F5C}"/>
              </a:ext>
            </a:extLst>
          </p:cNvPr>
          <p:cNvSpPr/>
          <p:nvPr/>
        </p:nvSpPr>
        <p:spPr>
          <a:xfrm>
            <a:off x="2969586" y="369822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42094-E69B-4BFA-9E6C-5D222B5F9F8D}"/>
              </a:ext>
            </a:extLst>
          </p:cNvPr>
          <p:cNvSpPr/>
          <p:nvPr/>
        </p:nvSpPr>
        <p:spPr>
          <a:xfrm>
            <a:off x="2969586" y="425933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DE5EE-7CE2-4642-ABBE-9446747CD610}"/>
              </a:ext>
            </a:extLst>
          </p:cNvPr>
          <p:cNvSpPr/>
          <p:nvPr/>
        </p:nvSpPr>
        <p:spPr>
          <a:xfrm>
            <a:off x="3537112" y="369822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011CA8-D407-48D2-AABE-72B99E53F0FD}"/>
              </a:ext>
            </a:extLst>
          </p:cNvPr>
          <p:cNvSpPr/>
          <p:nvPr/>
        </p:nvSpPr>
        <p:spPr>
          <a:xfrm>
            <a:off x="3537112" y="425933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097E04-378A-4F1D-99EE-05A8A9D0DD1F}"/>
              </a:ext>
            </a:extLst>
          </p:cNvPr>
          <p:cNvSpPr/>
          <p:nvPr/>
        </p:nvSpPr>
        <p:spPr>
          <a:xfrm>
            <a:off x="4104638" y="369822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B4903-A0A7-4D6F-93AD-9496AC424226}"/>
              </a:ext>
            </a:extLst>
          </p:cNvPr>
          <p:cNvSpPr/>
          <p:nvPr/>
        </p:nvSpPr>
        <p:spPr>
          <a:xfrm>
            <a:off x="4104638" y="425933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3F368D-0592-433A-8378-4DF383BD7EE5}"/>
              </a:ext>
            </a:extLst>
          </p:cNvPr>
          <p:cNvSpPr/>
          <p:nvPr/>
        </p:nvSpPr>
        <p:spPr>
          <a:xfrm>
            <a:off x="2402060" y="313710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20FF8-7CC5-4390-BD8A-7EC45D1F7EAA}"/>
              </a:ext>
            </a:extLst>
          </p:cNvPr>
          <p:cNvSpPr/>
          <p:nvPr/>
        </p:nvSpPr>
        <p:spPr>
          <a:xfrm>
            <a:off x="2969586" y="313710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14DDF-A3A2-45F1-A438-AC3758808CAB}"/>
              </a:ext>
            </a:extLst>
          </p:cNvPr>
          <p:cNvSpPr/>
          <p:nvPr/>
        </p:nvSpPr>
        <p:spPr>
          <a:xfrm>
            <a:off x="3537112" y="313710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F5F4F7-6019-477F-BD74-B949E4A830DA}"/>
              </a:ext>
            </a:extLst>
          </p:cNvPr>
          <p:cNvSpPr/>
          <p:nvPr/>
        </p:nvSpPr>
        <p:spPr>
          <a:xfrm>
            <a:off x="4104638" y="313710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6B3B0-84F9-4BDD-B5A8-A212310F9693}"/>
              </a:ext>
            </a:extLst>
          </p:cNvPr>
          <p:cNvSpPr/>
          <p:nvPr/>
        </p:nvSpPr>
        <p:spPr>
          <a:xfrm>
            <a:off x="1838180" y="482426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E9727-8E4E-431C-973D-C9798908D403}"/>
              </a:ext>
            </a:extLst>
          </p:cNvPr>
          <p:cNvSpPr/>
          <p:nvPr/>
        </p:nvSpPr>
        <p:spPr>
          <a:xfrm>
            <a:off x="2401896" y="482426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DF379-0D54-4854-967D-3B6AC90391DF}"/>
              </a:ext>
            </a:extLst>
          </p:cNvPr>
          <p:cNvSpPr/>
          <p:nvPr/>
        </p:nvSpPr>
        <p:spPr>
          <a:xfrm>
            <a:off x="2969422" y="482426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7CC3E6-F155-4E57-9B75-67A4CCCBC498}"/>
              </a:ext>
            </a:extLst>
          </p:cNvPr>
          <p:cNvSpPr/>
          <p:nvPr/>
        </p:nvSpPr>
        <p:spPr>
          <a:xfrm>
            <a:off x="3536948" y="482426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B9B053-8F3B-468E-8C9F-87EB3A681E7A}"/>
              </a:ext>
            </a:extLst>
          </p:cNvPr>
          <p:cNvSpPr/>
          <p:nvPr/>
        </p:nvSpPr>
        <p:spPr>
          <a:xfrm>
            <a:off x="4104474" y="482426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6803DD-EB1E-45C8-B684-721E709F0FD7}"/>
              </a:ext>
            </a:extLst>
          </p:cNvPr>
          <p:cNvSpPr txBox="1"/>
          <p:nvPr/>
        </p:nvSpPr>
        <p:spPr>
          <a:xfrm>
            <a:off x="6504201" y="2527160"/>
            <a:ext cx="184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D40D67-D3BB-4C7C-BAEA-49B1C009830F}"/>
              </a:ext>
            </a:extLst>
          </p:cNvPr>
          <p:cNvSpPr txBox="1"/>
          <p:nvPr/>
        </p:nvSpPr>
        <p:spPr>
          <a:xfrm>
            <a:off x="6504202" y="3226710"/>
            <a:ext cx="193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y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64ECE4F-8A26-4B38-9637-57C7AFDA7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152850"/>
              </p:ext>
            </p:extLst>
          </p:nvPr>
        </p:nvGraphicFramePr>
        <p:xfrm>
          <a:off x="6611009" y="4382435"/>
          <a:ext cx="4871025" cy="1181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FF00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05613AA-3770-4579-9E42-BEB52FAB1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868838"/>
              </p:ext>
            </p:extLst>
          </p:nvPr>
        </p:nvGraphicFramePr>
        <p:xfrm>
          <a:off x="6510973" y="4781392"/>
          <a:ext cx="4871025" cy="663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FF00"/>
                          </a:solidFill>
                          <a:latin typeface="+mn-lt"/>
                          <a:ea typeface="+mn-ea"/>
                          <a:cs typeface="+mn-cs"/>
                        </a:rPr>
                        <a:t>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1BCE43D-8AE4-402B-AF2E-DDA036EB8364}"/>
              </a:ext>
            </a:extLst>
          </p:cNvPr>
          <p:cNvSpPr txBox="1"/>
          <p:nvPr/>
        </p:nvSpPr>
        <p:spPr>
          <a:xfrm>
            <a:off x="2661420" y="2086856"/>
            <a:ext cx="326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(96 px)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E9EE-04E8-4E03-A441-5089CB05026B}"/>
              </a:ext>
            </a:extLst>
          </p:cNvPr>
          <p:cNvSpPr txBox="1"/>
          <p:nvPr/>
        </p:nvSpPr>
        <p:spPr>
          <a:xfrm rot="5400000">
            <a:off x="-86376" y="4721194"/>
            <a:ext cx="3266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0 </a:t>
            </a:r>
            <a:r>
              <a:rPr lang="en-US" sz="3200" b="1" dirty="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rgbClr val="FFFF00"/>
                </a:solidFill>
              </a:rPr>
              <a:t>63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38AA75-CF5F-48C5-BE89-B769D7023AE0}"/>
              </a:ext>
            </a:extLst>
          </p:cNvPr>
          <p:cNvSpPr/>
          <p:nvPr/>
        </p:nvSpPr>
        <p:spPr>
          <a:xfrm>
            <a:off x="6478092" y="3946794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err="1">
                <a:solidFill>
                  <a:srgbClr val="FEFEFE"/>
                </a:solidFill>
              </a:rPr>
              <a:t>oled_data</a:t>
            </a:r>
            <a:endParaRPr lang="en-US" sz="2800" b="1" u="sng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23EA90-675D-4F07-910E-FD36960C3756}"/>
              </a:ext>
            </a:extLst>
          </p:cNvPr>
          <p:cNvSpPr/>
          <p:nvPr/>
        </p:nvSpPr>
        <p:spPr>
          <a:xfrm>
            <a:off x="6478092" y="1892152"/>
            <a:ext cx="1951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err="1">
                <a:solidFill>
                  <a:srgbClr val="FEFEFE"/>
                </a:solidFill>
              </a:rPr>
              <a:t>horiz</a:t>
            </a:r>
            <a:r>
              <a:rPr lang="en-US" sz="2800" b="1" u="sng" dirty="0">
                <a:solidFill>
                  <a:srgbClr val="FEFEFE"/>
                </a:solidFill>
              </a:rPr>
              <a:t>, vert </a:t>
            </a:r>
            <a:endParaRPr lang="en-US" sz="2800" b="1" u="sng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9F4718A-F8C2-4A84-B275-D3DE96188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677"/>
              </p:ext>
            </p:extLst>
          </p:nvPr>
        </p:nvGraphicFramePr>
        <p:xfrm>
          <a:off x="6478091" y="5715207"/>
          <a:ext cx="4871025" cy="663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FF00"/>
                          </a:solidFill>
                          <a:latin typeface="+mn-lt"/>
                          <a:ea typeface="+mn-ea"/>
                          <a:cs typeface="+mn-cs"/>
                        </a:rPr>
                        <a:t>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11111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16D0A8E6-B98E-47A5-985F-1E6786900B14}"/>
              </a:ext>
            </a:extLst>
          </p:cNvPr>
          <p:cNvSpPr/>
          <p:nvPr/>
        </p:nvSpPr>
        <p:spPr>
          <a:xfrm>
            <a:off x="2698579" y="2671876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0 </a:t>
            </a:r>
            <a:r>
              <a:rPr lang="en-US" sz="3200" b="1" dirty="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rgbClr val="FFFF00"/>
                </a:solidFill>
              </a:rPr>
              <a:t>95 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C1085E-5E92-4979-8F73-39DD2C81E2D9}"/>
              </a:ext>
            </a:extLst>
          </p:cNvPr>
          <p:cNvSpPr/>
          <p:nvPr/>
        </p:nvSpPr>
        <p:spPr>
          <a:xfrm>
            <a:off x="4669733" y="369822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D03A43-C516-43F7-BF64-7640671E43BA}"/>
              </a:ext>
            </a:extLst>
          </p:cNvPr>
          <p:cNvSpPr/>
          <p:nvPr/>
        </p:nvSpPr>
        <p:spPr>
          <a:xfrm>
            <a:off x="4669733" y="425933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898460-3514-4595-B262-7D065E9E5434}"/>
              </a:ext>
            </a:extLst>
          </p:cNvPr>
          <p:cNvSpPr/>
          <p:nvPr/>
        </p:nvSpPr>
        <p:spPr>
          <a:xfrm>
            <a:off x="4669733" y="3137107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57A14F-24E2-4F7E-881F-C771FA2ABE44}"/>
              </a:ext>
            </a:extLst>
          </p:cNvPr>
          <p:cNvSpPr/>
          <p:nvPr/>
        </p:nvSpPr>
        <p:spPr>
          <a:xfrm>
            <a:off x="4669569" y="4824262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A2F3DD-D373-43E2-9181-8F2FD57A3A0E}"/>
              </a:ext>
            </a:extLst>
          </p:cNvPr>
          <p:cNvSpPr/>
          <p:nvPr/>
        </p:nvSpPr>
        <p:spPr>
          <a:xfrm rot="16200000">
            <a:off x="177308" y="3855039"/>
            <a:ext cx="1569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(64 px)</a:t>
            </a:r>
            <a:endParaRPr lang="en-US" dirty="0"/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0E8C123-A44B-4AB9-8878-B2A22089C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052702"/>
              </p:ext>
            </p:extLst>
          </p:nvPr>
        </p:nvGraphicFramePr>
        <p:xfrm>
          <a:off x="6504201" y="5232633"/>
          <a:ext cx="4871025" cy="663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FF00"/>
                          </a:solidFill>
                          <a:latin typeface="+mn-lt"/>
                          <a:ea typeface="+mn-ea"/>
                          <a:cs typeface="+mn-cs"/>
                        </a:rPr>
                        <a:t>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466F86FA-EE89-4CBB-9799-619E9745B9C2}"/>
              </a:ext>
            </a:extLst>
          </p:cNvPr>
          <p:cNvSpPr/>
          <p:nvPr/>
        </p:nvSpPr>
        <p:spPr>
          <a:xfrm>
            <a:off x="7703499" y="2405015"/>
            <a:ext cx="529312" cy="1475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</a:rPr>
              <a:t>0 </a:t>
            </a:r>
            <a:endParaRPr lang="en-US" sz="3200" b="1" dirty="0">
              <a:solidFill>
                <a:srgbClr val="FFFF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C2C211-A06C-4B87-88AC-221E99552D8A}"/>
              </a:ext>
            </a:extLst>
          </p:cNvPr>
          <p:cNvSpPr/>
          <p:nvPr/>
        </p:nvSpPr>
        <p:spPr>
          <a:xfrm>
            <a:off x="8277753" y="2397693"/>
            <a:ext cx="644728" cy="1475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</a:rPr>
              <a:t>1..</a:t>
            </a:r>
            <a:endParaRPr lang="en-US" sz="3200" b="1" dirty="0">
              <a:solidFill>
                <a:srgbClr val="FFFF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C91EA2-827F-40CC-8CF0-DBC874031C09}"/>
              </a:ext>
            </a:extLst>
          </p:cNvPr>
          <p:cNvSpPr/>
          <p:nvPr/>
        </p:nvSpPr>
        <p:spPr>
          <a:xfrm>
            <a:off x="8908958" y="2411405"/>
            <a:ext cx="760144" cy="1475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</a:rPr>
              <a:t>3.. </a:t>
            </a:r>
            <a:endParaRPr lang="en-US" sz="3200" b="1" dirty="0">
              <a:solidFill>
                <a:srgbClr val="FFFF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416BFE-D04D-4700-9DFB-42A97E574825}"/>
              </a:ext>
            </a:extLst>
          </p:cNvPr>
          <p:cNvSpPr/>
          <p:nvPr/>
        </p:nvSpPr>
        <p:spPr>
          <a:xfrm>
            <a:off x="9605358" y="2412231"/>
            <a:ext cx="760144" cy="1475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</a:rPr>
              <a:t>0.. </a:t>
            </a:r>
            <a:endParaRPr lang="en-US" sz="3200" b="1" dirty="0">
              <a:solidFill>
                <a:srgbClr val="FFFF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sym typeface="Wingdings" panose="05000000000000000000" pitchFamily="2" charset="2"/>
              </a:rPr>
              <a:t>1..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011DF7-4F45-4F73-8E2A-53AA26DAC039}"/>
              </a:ext>
            </a:extLst>
          </p:cNvPr>
          <p:cNvSpPr/>
          <p:nvPr/>
        </p:nvSpPr>
        <p:spPr>
          <a:xfrm>
            <a:off x="10295028" y="2396370"/>
            <a:ext cx="529312" cy="1475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</a:rPr>
              <a:t>2 </a:t>
            </a:r>
            <a:endParaRPr lang="en-US" sz="3200" b="1" dirty="0">
              <a:solidFill>
                <a:srgbClr val="FFFF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sym typeface="Wingdings" panose="05000000000000000000" pitchFamily="2" charset="2"/>
              </a:rPr>
              <a:t>2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0D6CF9-E245-4C1F-A614-E217DF29554B}"/>
              </a:ext>
            </a:extLst>
          </p:cNvPr>
          <p:cNvSpPr/>
          <p:nvPr/>
        </p:nvSpPr>
        <p:spPr>
          <a:xfrm>
            <a:off x="114527" y="618264"/>
            <a:ext cx="107098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6"/>
                </a:solidFill>
                <a:ea typeface="+mj-ea"/>
                <a:cs typeface="+mj-cs"/>
              </a:rPr>
              <a:t>pixel_index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 (0 to 6143) 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  <a:sym typeface="Wingdings" panose="05000000000000000000" pitchFamily="2" charset="2"/>
              </a:rPr>
              <a:t> coordinate</a:t>
            </a:r>
            <a:endParaRPr lang="en-US" sz="3200" dirty="0">
              <a:solidFill>
                <a:schemeClr val="accent6"/>
              </a:solidFill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6"/>
                </a:solidFill>
                <a:ea typeface="+mj-ea"/>
                <a:cs typeface="+mj-cs"/>
              </a:rPr>
              <a:t>oled_data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 (0 to 16’hFFFF) 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  <a:sym typeface="Wingdings" panose="05000000000000000000" pitchFamily="2" charset="2"/>
              </a:rPr>
              <a:t> </a:t>
            </a:r>
            <a:r>
              <a:rPr lang="en-US" sz="3200" dirty="0" err="1">
                <a:solidFill>
                  <a:schemeClr val="accent6"/>
                </a:solidFill>
                <a:ea typeface="+mj-ea"/>
                <a:cs typeface="+mj-cs"/>
                <a:sym typeface="Wingdings" panose="05000000000000000000" pitchFamily="2" charset="2"/>
              </a:rPr>
              <a:t>colour</a:t>
            </a:r>
            <a:endParaRPr lang="en-US" sz="3200" dirty="0">
              <a:solidFill>
                <a:schemeClr val="accent6"/>
              </a:solidFill>
              <a:ea typeface="+mj-ea"/>
              <a:cs typeface="+mj-cs"/>
            </a:endParaRP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ABE156DB-1EB0-4A95-9413-87D999A22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77472"/>
              </p:ext>
            </p:extLst>
          </p:nvPr>
        </p:nvGraphicFramePr>
        <p:xfrm>
          <a:off x="6486968" y="6243923"/>
          <a:ext cx="4871025" cy="663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FF00"/>
                          </a:solidFill>
                          <a:latin typeface="+mn-lt"/>
                          <a:ea typeface="+mn-ea"/>
                          <a:cs typeface="+mn-cs"/>
                        </a:rPr>
                        <a:t>000011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3AC819-189D-4861-8E44-2A29C146A5ED}"/>
              </a:ext>
            </a:extLst>
          </p:cNvPr>
          <p:cNvSpPr/>
          <p:nvPr/>
        </p:nvSpPr>
        <p:spPr>
          <a:xfrm>
            <a:off x="8922480" y="820200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EFEFE"/>
                </a:solidFill>
              </a:rPr>
              <a:t>96*64 pixel = 6144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3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5" grpId="0"/>
      <p:bldP spid="51" grpId="0"/>
      <p:bldP spid="56" grpId="0"/>
      <p:bldP spid="5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52D4-D21C-4BB6-B01E-AE6E52D6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2" y="447188"/>
            <a:ext cx="11240596" cy="970450"/>
          </a:xfrm>
        </p:spPr>
        <p:txBody>
          <a:bodyPr/>
          <a:lstStyle/>
          <a:p>
            <a:r>
              <a:rPr lang="en-US" sz="5400" dirty="0"/>
              <a:t>How do we draw lines / shapes?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C7861F-E462-4D7A-8845-49034C70059D}"/>
              </a:ext>
            </a:extLst>
          </p:cNvPr>
          <p:cNvSpPr txBox="1"/>
          <p:nvPr/>
        </p:nvSpPr>
        <p:spPr>
          <a:xfrm>
            <a:off x="6504202" y="1876914"/>
            <a:ext cx="184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A8BDBF-A799-47A7-BDBE-70C3099B66F1}"/>
              </a:ext>
            </a:extLst>
          </p:cNvPr>
          <p:cNvSpPr txBox="1"/>
          <p:nvPr/>
        </p:nvSpPr>
        <p:spPr>
          <a:xfrm>
            <a:off x="6504202" y="2354909"/>
            <a:ext cx="193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BFAA34-D6AD-4F8D-948F-798FDB65FE09}"/>
              </a:ext>
            </a:extLst>
          </p:cNvPr>
          <p:cNvSpPr/>
          <p:nvPr/>
        </p:nvSpPr>
        <p:spPr>
          <a:xfrm>
            <a:off x="1289552" y="1858520"/>
            <a:ext cx="4492140" cy="305851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EBC296-979C-4FE7-81F9-36B4CEBA312A}"/>
              </a:ext>
            </a:extLst>
          </p:cNvPr>
          <p:cNvSpPr/>
          <p:nvPr/>
        </p:nvSpPr>
        <p:spPr>
          <a:xfrm>
            <a:off x="1838344" y="226041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33C7B4-A9F8-45C2-9DC0-E0BAC3EC0E76}"/>
              </a:ext>
            </a:extLst>
          </p:cNvPr>
          <p:cNvSpPr/>
          <p:nvPr/>
        </p:nvSpPr>
        <p:spPr>
          <a:xfrm>
            <a:off x="1838344" y="282152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CE53F2-C1C8-4D96-92AF-55BC3930B3BE}"/>
              </a:ext>
            </a:extLst>
          </p:cNvPr>
          <p:cNvSpPr/>
          <p:nvPr/>
        </p:nvSpPr>
        <p:spPr>
          <a:xfrm>
            <a:off x="1838344" y="338264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05FEEF-663B-4863-BA18-F7200358FB98}"/>
              </a:ext>
            </a:extLst>
          </p:cNvPr>
          <p:cNvSpPr/>
          <p:nvPr/>
        </p:nvSpPr>
        <p:spPr>
          <a:xfrm>
            <a:off x="2402060" y="282152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56A508-9164-4D35-8A6D-79391BA6D8D3}"/>
              </a:ext>
            </a:extLst>
          </p:cNvPr>
          <p:cNvSpPr/>
          <p:nvPr/>
        </p:nvSpPr>
        <p:spPr>
          <a:xfrm>
            <a:off x="2402060" y="338264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AB0DB3-51BF-4216-B779-32D6AF85A539}"/>
              </a:ext>
            </a:extLst>
          </p:cNvPr>
          <p:cNvSpPr/>
          <p:nvPr/>
        </p:nvSpPr>
        <p:spPr>
          <a:xfrm>
            <a:off x="2969586" y="282152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B252D1-AAA2-429D-9520-635AA519DF5C}"/>
              </a:ext>
            </a:extLst>
          </p:cNvPr>
          <p:cNvSpPr/>
          <p:nvPr/>
        </p:nvSpPr>
        <p:spPr>
          <a:xfrm>
            <a:off x="2969586" y="338264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84B9FB-9E1E-4CA9-A4FC-6ADAC662E086}"/>
              </a:ext>
            </a:extLst>
          </p:cNvPr>
          <p:cNvSpPr/>
          <p:nvPr/>
        </p:nvSpPr>
        <p:spPr>
          <a:xfrm>
            <a:off x="3537112" y="282152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6B3F0A-D89C-49A3-8BE0-22FF2F64EAD6}"/>
              </a:ext>
            </a:extLst>
          </p:cNvPr>
          <p:cNvSpPr/>
          <p:nvPr/>
        </p:nvSpPr>
        <p:spPr>
          <a:xfrm>
            <a:off x="3537112" y="338264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6A7C5D-5D04-4BF3-893C-8C16C3DB8D33}"/>
              </a:ext>
            </a:extLst>
          </p:cNvPr>
          <p:cNvSpPr/>
          <p:nvPr/>
        </p:nvSpPr>
        <p:spPr>
          <a:xfrm>
            <a:off x="4104638" y="282152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8AD32D-8ED8-4418-AB95-06B3CEA90E56}"/>
              </a:ext>
            </a:extLst>
          </p:cNvPr>
          <p:cNvSpPr/>
          <p:nvPr/>
        </p:nvSpPr>
        <p:spPr>
          <a:xfrm>
            <a:off x="4104638" y="338264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50C0EA-DE31-4462-9325-3136D4CA8B12}"/>
              </a:ext>
            </a:extLst>
          </p:cNvPr>
          <p:cNvSpPr/>
          <p:nvPr/>
        </p:nvSpPr>
        <p:spPr>
          <a:xfrm>
            <a:off x="2402060" y="226041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54451D-23CA-434A-A3A4-580EDB4B24D5}"/>
              </a:ext>
            </a:extLst>
          </p:cNvPr>
          <p:cNvSpPr/>
          <p:nvPr/>
        </p:nvSpPr>
        <p:spPr>
          <a:xfrm>
            <a:off x="2969586" y="226041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BF7013-D0A2-4E87-B631-2C092755EB96}"/>
              </a:ext>
            </a:extLst>
          </p:cNvPr>
          <p:cNvSpPr/>
          <p:nvPr/>
        </p:nvSpPr>
        <p:spPr>
          <a:xfrm>
            <a:off x="3537112" y="226041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04AD55-71C8-41DA-B753-38681934B315}"/>
              </a:ext>
            </a:extLst>
          </p:cNvPr>
          <p:cNvSpPr/>
          <p:nvPr/>
        </p:nvSpPr>
        <p:spPr>
          <a:xfrm>
            <a:off x="4104638" y="226041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95C255-D3BE-44B4-B56C-19B7F21E943A}"/>
              </a:ext>
            </a:extLst>
          </p:cNvPr>
          <p:cNvSpPr/>
          <p:nvPr/>
        </p:nvSpPr>
        <p:spPr>
          <a:xfrm>
            <a:off x="1838180" y="394756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05ADB7B-081D-40FD-843B-5ACB0F858DF2}"/>
              </a:ext>
            </a:extLst>
          </p:cNvPr>
          <p:cNvSpPr/>
          <p:nvPr/>
        </p:nvSpPr>
        <p:spPr>
          <a:xfrm>
            <a:off x="2401896" y="394756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33DFE8E-CFD3-4340-86C7-FF9DCC10F91A}"/>
              </a:ext>
            </a:extLst>
          </p:cNvPr>
          <p:cNvSpPr/>
          <p:nvPr/>
        </p:nvSpPr>
        <p:spPr>
          <a:xfrm>
            <a:off x="2969422" y="394756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2B2A16-42C9-4F45-BA9D-7282A8F7B7CA}"/>
              </a:ext>
            </a:extLst>
          </p:cNvPr>
          <p:cNvSpPr/>
          <p:nvPr/>
        </p:nvSpPr>
        <p:spPr>
          <a:xfrm>
            <a:off x="3536948" y="394756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CB374F-1F36-430D-BA95-BEA84697D154}"/>
              </a:ext>
            </a:extLst>
          </p:cNvPr>
          <p:cNvSpPr/>
          <p:nvPr/>
        </p:nvSpPr>
        <p:spPr>
          <a:xfrm>
            <a:off x="4104474" y="394756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40D554-F95E-49E9-963F-7D714790432E}"/>
              </a:ext>
            </a:extLst>
          </p:cNvPr>
          <p:cNvSpPr/>
          <p:nvPr/>
        </p:nvSpPr>
        <p:spPr>
          <a:xfrm>
            <a:off x="2698579" y="1795182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0 </a:t>
            </a:r>
            <a:r>
              <a:rPr lang="en-US" sz="3200" b="1" dirty="0">
                <a:solidFill>
                  <a:schemeClr val="accent5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accent5"/>
                </a:solidFill>
              </a:rPr>
              <a:t>95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CE4A37-1DDB-40E4-8C0D-4DFAA080ECF3}"/>
              </a:ext>
            </a:extLst>
          </p:cNvPr>
          <p:cNvSpPr/>
          <p:nvPr/>
        </p:nvSpPr>
        <p:spPr>
          <a:xfrm>
            <a:off x="4669733" y="282152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7BCB79-99E6-4E88-9DEE-49203B8AE404}"/>
              </a:ext>
            </a:extLst>
          </p:cNvPr>
          <p:cNvSpPr/>
          <p:nvPr/>
        </p:nvSpPr>
        <p:spPr>
          <a:xfrm>
            <a:off x="4669733" y="338264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46EE4BA-F5A8-4FA2-A8C5-1479D606ED86}"/>
              </a:ext>
            </a:extLst>
          </p:cNvPr>
          <p:cNvSpPr/>
          <p:nvPr/>
        </p:nvSpPr>
        <p:spPr>
          <a:xfrm>
            <a:off x="4669733" y="2260413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2C75D-14AC-4CC2-A95A-D89D26B7A5C9}"/>
              </a:ext>
            </a:extLst>
          </p:cNvPr>
          <p:cNvSpPr/>
          <p:nvPr/>
        </p:nvSpPr>
        <p:spPr>
          <a:xfrm>
            <a:off x="4669569" y="3947568"/>
            <a:ext cx="54864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408B4A-CBD9-4379-827B-0AFD044BE228}"/>
              </a:ext>
            </a:extLst>
          </p:cNvPr>
          <p:cNvSpPr txBox="1"/>
          <p:nvPr/>
        </p:nvSpPr>
        <p:spPr>
          <a:xfrm rot="5400000">
            <a:off x="703333" y="3360243"/>
            <a:ext cx="1687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0 </a:t>
            </a:r>
            <a:r>
              <a:rPr lang="en-US" sz="3200" b="1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accent2"/>
                </a:solidFill>
              </a:rPr>
              <a:t>63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7D71E8-740E-4B92-8E3D-5B62C224EC35}"/>
              </a:ext>
            </a:extLst>
          </p:cNvPr>
          <p:cNvSpPr txBox="1"/>
          <p:nvPr/>
        </p:nvSpPr>
        <p:spPr>
          <a:xfrm>
            <a:off x="1805088" y="1767079"/>
            <a:ext cx="184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9CFDBC-3D08-48E6-9A3B-B7F629557DEA}"/>
              </a:ext>
            </a:extLst>
          </p:cNvPr>
          <p:cNvSpPr txBox="1"/>
          <p:nvPr/>
        </p:nvSpPr>
        <p:spPr>
          <a:xfrm>
            <a:off x="1385089" y="2049252"/>
            <a:ext cx="193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y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11B1F88E-7BCC-48FA-BD42-59B8C96E7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18532"/>
              </p:ext>
            </p:extLst>
          </p:nvPr>
        </p:nvGraphicFramePr>
        <p:xfrm>
          <a:off x="6611009" y="3505741"/>
          <a:ext cx="4871025" cy="1181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>
                          <a:solidFill>
                            <a:srgbClr val="00FF00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US" sz="3200" b="1" kern="1200" dirty="0">
                        <a:solidFill>
                          <a:srgbClr val="00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BB2FC7BD-041B-46F1-8681-8A0465444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365870"/>
              </p:ext>
            </p:extLst>
          </p:nvPr>
        </p:nvGraphicFramePr>
        <p:xfrm>
          <a:off x="6510973" y="3904698"/>
          <a:ext cx="4871025" cy="663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FF00"/>
                          </a:solidFill>
                          <a:latin typeface="+mn-lt"/>
                          <a:ea typeface="+mn-ea"/>
                          <a:cs typeface="+mn-cs"/>
                        </a:rPr>
                        <a:t>______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Rectangle 69">
            <a:extLst>
              <a:ext uri="{FF2B5EF4-FFF2-40B4-BE49-F238E27FC236}">
                <a16:creationId xmlns:a16="http://schemas.microsoft.com/office/drawing/2014/main" id="{0FD5B0D7-CD94-45A6-A201-7AA3951DAC7F}"/>
              </a:ext>
            </a:extLst>
          </p:cNvPr>
          <p:cNvSpPr/>
          <p:nvPr/>
        </p:nvSpPr>
        <p:spPr>
          <a:xfrm>
            <a:off x="6478092" y="3070100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err="1">
                <a:solidFill>
                  <a:srgbClr val="FEFEFE"/>
                </a:solidFill>
              </a:rPr>
              <a:t>oled_data</a:t>
            </a:r>
            <a:endParaRPr lang="en-US" sz="2800" b="1" u="sng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784412F-9299-423E-B0E7-31A71D2586A4}"/>
              </a:ext>
            </a:extLst>
          </p:cNvPr>
          <p:cNvSpPr/>
          <p:nvPr/>
        </p:nvSpPr>
        <p:spPr>
          <a:xfrm>
            <a:off x="886119" y="4989024"/>
            <a:ext cx="10218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sz="28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oled_data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(x == 6’b000000) ? 16’h001F : 16’h0000;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9FD045-BF7D-46A6-ABD4-279ED782BEFC}"/>
              </a:ext>
            </a:extLst>
          </p:cNvPr>
          <p:cNvSpPr/>
          <p:nvPr/>
        </p:nvSpPr>
        <p:spPr>
          <a:xfrm>
            <a:off x="886119" y="5599658"/>
            <a:ext cx="9879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oled_data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(y == 6’b000000) ? 16’h001F : 16’h0000;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DAA254-07CB-4F77-91B0-86D2AFCD7FC6}"/>
              </a:ext>
            </a:extLst>
          </p:cNvPr>
          <p:cNvSpPr/>
          <p:nvPr/>
        </p:nvSpPr>
        <p:spPr>
          <a:xfrm>
            <a:off x="886119" y="6205413"/>
            <a:ext cx="10495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assign 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oled_data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= (x == 6’b000000 || y == 6’b000000) ? 16’h001F : 16’h0000;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C43F9-32AD-D774-7361-60DED850E17C}"/>
              </a:ext>
            </a:extLst>
          </p:cNvPr>
          <p:cNvGrpSpPr/>
          <p:nvPr/>
        </p:nvGrpSpPr>
        <p:grpSpPr>
          <a:xfrm>
            <a:off x="7711126" y="4626091"/>
            <a:ext cx="3191322" cy="436103"/>
            <a:chOff x="7711126" y="4626091"/>
            <a:chExt cx="3191322" cy="43610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792964C-F81C-4CC3-A8D1-3B5299982E78}"/>
                </a:ext>
              </a:extLst>
            </p:cNvPr>
            <p:cNvSpPr/>
            <p:nvPr/>
          </p:nvSpPr>
          <p:spPr>
            <a:xfrm>
              <a:off x="8041921" y="4626091"/>
              <a:ext cx="28605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16’b00000_000000_11111</a:t>
              </a:r>
              <a:endParaRPr lang="en-US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64D5B68-B748-4BED-9194-9009D5FB1438}"/>
                </a:ext>
              </a:extLst>
            </p:cNvPr>
            <p:cNvCxnSpPr>
              <a:endCxn id="74" idx="1"/>
            </p:cNvCxnSpPr>
            <p:nvPr/>
          </p:nvCxnSpPr>
          <p:spPr>
            <a:xfrm flipV="1">
              <a:off x="7711126" y="4810757"/>
              <a:ext cx="330795" cy="251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2DCEB-5166-4431-3680-19FC41A55E9B}"/>
              </a:ext>
            </a:extLst>
          </p:cNvPr>
          <p:cNvSpPr/>
          <p:nvPr/>
        </p:nvSpPr>
        <p:spPr>
          <a:xfrm>
            <a:off x="1805088" y="2260413"/>
            <a:ext cx="604252" cy="2235795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9507A8-4D2A-A14A-8DB4-3C9B92FEA24A}"/>
              </a:ext>
            </a:extLst>
          </p:cNvPr>
          <p:cNvSpPr/>
          <p:nvPr/>
        </p:nvSpPr>
        <p:spPr>
          <a:xfrm>
            <a:off x="1786202" y="2260413"/>
            <a:ext cx="3432007" cy="557305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862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5" grpId="0"/>
      <p:bldP spid="71" grpId="0"/>
      <p:bldP spid="73" grpId="0"/>
      <p:bldP spid="75" grpId="0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9E0AF-1FB5-4F8B-BBC4-0FF93E7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STUDENT A</a:t>
            </a:r>
            <a:br>
              <a:rPr lang="en-US" sz="8800" dirty="0"/>
            </a:br>
            <a:r>
              <a:rPr lang="en-US" sz="8800" dirty="0"/>
              <a:t>1)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B8935-E608-4CC3-8C15-15C2E4985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24C40A-B7DA-48AD-A48C-35D8E2974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4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Student A - Microphone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8" y="1302720"/>
            <a:ext cx="3757862" cy="235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9F888-32F6-45DD-8763-8B3A5E239A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3" t="15442"/>
          <a:stretch/>
        </p:blipFill>
        <p:spPr bwMode="auto">
          <a:xfrm>
            <a:off x="4086360" y="1552337"/>
            <a:ext cx="1549306" cy="9849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 descr="https://upload.wikimedia.org/wikipedia/commons/thumb/6/6d/Sine_waves_different_frequencies.svg/800px-Sine_waves_different_frequencies.svg.png">
            <a:extLst>
              <a:ext uri="{FF2B5EF4-FFF2-40B4-BE49-F238E27FC236}">
                <a16:creationId xmlns:a16="http://schemas.microsoft.com/office/drawing/2014/main" id="{9824EAE7-FFDE-407E-8BB4-824A81C07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92" r="50184"/>
          <a:stretch/>
        </p:blipFill>
        <p:spPr bwMode="auto">
          <a:xfrm>
            <a:off x="4680591" y="2479870"/>
            <a:ext cx="3365027" cy="129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BDCF9-E5B3-411F-B515-BC7A249185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1560"/>
          <a:stretch/>
        </p:blipFill>
        <p:spPr>
          <a:xfrm>
            <a:off x="9412798" y="2372464"/>
            <a:ext cx="2468679" cy="15696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742028A-7B16-402B-B12A-8A71420B6A97}"/>
              </a:ext>
            </a:extLst>
          </p:cNvPr>
          <p:cNvSpPr/>
          <p:nvPr/>
        </p:nvSpPr>
        <p:spPr>
          <a:xfrm>
            <a:off x="8337071" y="2843355"/>
            <a:ext cx="955447" cy="567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160;p30">
            <a:extLst>
              <a:ext uri="{FF2B5EF4-FFF2-40B4-BE49-F238E27FC236}">
                <a16:creationId xmlns:a16="http://schemas.microsoft.com/office/drawing/2014/main" id="{514A3795-53D6-43BA-91C3-328D8EDD8FD7}"/>
              </a:ext>
            </a:extLst>
          </p:cNvPr>
          <p:cNvSpPr/>
          <p:nvPr/>
        </p:nvSpPr>
        <p:spPr>
          <a:xfrm>
            <a:off x="1848672" y="4551143"/>
            <a:ext cx="548400" cy="1469100"/>
          </a:xfrm>
          <a:prstGeom prst="arc">
            <a:avLst>
              <a:gd name="adj1" fmla="val 10816636"/>
              <a:gd name="adj2" fmla="val 668573"/>
            </a:avLst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161;p30">
            <a:extLst>
              <a:ext uri="{FF2B5EF4-FFF2-40B4-BE49-F238E27FC236}">
                <a16:creationId xmlns:a16="http://schemas.microsoft.com/office/drawing/2014/main" id="{DD80C832-E53A-4346-9266-F71CECCBFE56}"/>
              </a:ext>
            </a:extLst>
          </p:cNvPr>
          <p:cNvSpPr/>
          <p:nvPr/>
        </p:nvSpPr>
        <p:spPr>
          <a:xfrm rot="10800000" flipH="1">
            <a:off x="2391508" y="4595083"/>
            <a:ext cx="548400" cy="1469100"/>
          </a:xfrm>
          <a:prstGeom prst="arc">
            <a:avLst>
              <a:gd name="adj1" fmla="val 10816636"/>
              <a:gd name="adj2" fmla="val 106839"/>
            </a:avLst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162;p30">
            <a:extLst>
              <a:ext uri="{FF2B5EF4-FFF2-40B4-BE49-F238E27FC236}">
                <a16:creationId xmlns:a16="http://schemas.microsoft.com/office/drawing/2014/main" id="{FD3E93AD-2FAD-4012-8C90-0B37539DCD83}"/>
              </a:ext>
            </a:extLst>
          </p:cNvPr>
          <p:cNvSpPr/>
          <p:nvPr/>
        </p:nvSpPr>
        <p:spPr>
          <a:xfrm>
            <a:off x="2940148" y="4556452"/>
            <a:ext cx="754500" cy="1469100"/>
          </a:xfrm>
          <a:prstGeom prst="arc">
            <a:avLst>
              <a:gd name="adj1" fmla="val 10645110"/>
              <a:gd name="adj2" fmla="val 0"/>
            </a:avLst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163;p30">
            <a:extLst>
              <a:ext uri="{FF2B5EF4-FFF2-40B4-BE49-F238E27FC236}">
                <a16:creationId xmlns:a16="http://schemas.microsoft.com/office/drawing/2014/main" id="{01E0581A-F765-42A8-8E56-CC95CE713C5F}"/>
              </a:ext>
            </a:extLst>
          </p:cNvPr>
          <p:cNvSpPr/>
          <p:nvPr/>
        </p:nvSpPr>
        <p:spPr>
          <a:xfrm rot="10800000" flipH="1">
            <a:off x="3694528" y="4575786"/>
            <a:ext cx="754500" cy="1469100"/>
          </a:xfrm>
          <a:prstGeom prst="arc">
            <a:avLst>
              <a:gd name="adj1" fmla="val 10190589"/>
              <a:gd name="adj2" fmla="val 0"/>
            </a:avLst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2" name="Google Shape;166;p30">
            <a:extLst>
              <a:ext uri="{FF2B5EF4-FFF2-40B4-BE49-F238E27FC236}">
                <a16:creationId xmlns:a16="http://schemas.microsoft.com/office/drawing/2014/main" id="{73A6F0B4-9560-40E7-BB2B-C86859B4C0B7}"/>
              </a:ext>
            </a:extLst>
          </p:cNvPr>
          <p:cNvGrpSpPr/>
          <p:nvPr/>
        </p:nvGrpSpPr>
        <p:grpSpPr>
          <a:xfrm>
            <a:off x="1452446" y="3774108"/>
            <a:ext cx="862875" cy="1510258"/>
            <a:chOff x="-272467" y="2825100"/>
            <a:chExt cx="1150500" cy="1510258"/>
          </a:xfrm>
        </p:grpSpPr>
        <p:cxnSp>
          <p:nvCxnSpPr>
            <p:cNvPr id="33" name="Google Shape;167;p30">
              <a:extLst>
                <a:ext uri="{FF2B5EF4-FFF2-40B4-BE49-F238E27FC236}">
                  <a16:creationId xmlns:a16="http://schemas.microsoft.com/office/drawing/2014/main" id="{05C5A13C-7011-4E52-AD7A-D6BA0F80AE55}"/>
                </a:ext>
              </a:extLst>
            </p:cNvPr>
            <p:cNvCxnSpPr/>
            <p:nvPr/>
          </p:nvCxnSpPr>
          <p:spPr>
            <a:xfrm>
              <a:off x="255837" y="3221158"/>
              <a:ext cx="0" cy="11142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oval" w="lg" len="lg"/>
            </a:ln>
          </p:spPr>
        </p:cxnSp>
        <p:sp>
          <p:nvSpPr>
            <p:cNvPr id="34" name="Google Shape;168;p30">
              <a:extLst>
                <a:ext uri="{FF2B5EF4-FFF2-40B4-BE49-F238E27FC236}">
                  <a16:creationId xmlns:a16="http://schemas.microsoft.com/office/drawing/2014/main" id="{91991E87-5E98-45C5-8038-558F23B764D7}"/>
                </a:ext>
              </a:extLst>
            </p:cNvPr>
            <p:cNvSpPr txBox="1"/>
            <p:nvPr/>
          </p:nvSpPr>
          <p:spPr>
            <a:xfrm>
              <a:off x="-272467" y="2825100"/>
              <a:ext cx="11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0.5V</a:t>
              </a:r>
              <a:endParaRPr sz="2000"/>
            </a:p>
          </p:txBody>
        </p:sp>
      </p:grpSp>
      <p:grpSp>
        <p:nvGrpSpPr>
          <p:cNvPr id="35" name="Google Shape;169;p30">
            <a:extLst>
              <a:ext uri="{FF2B5EF4-FFF2-40B4-BE49-F238E27FC236}">
                <a16:creationId xmlns:a16="http://schemas.microsoft.com/office/drawing/2014/main" id="{AE2008C5-C8B9-4092-90AE-2E546BB6CA72}"/>
              </a:ext>
            </a:extLst>
          </p:cNvPr>
          <p:cNvGrpSpPr/>
          <p:nvPr/>
        </p:nvGrpSpPr>
        <p:grpSpPr>
          <a:xfrm>
            <a:off x="1748572" y="4544551"/>
            <a:ext cx="544500" cy="1172561"/>
            <a:chOff x="20769" y="3595542"/>
            <a:chExt cx="726000" cy="1172561"/>
          </a:xfrm>
        </p:grpSpPr>
        <p:cxnSp>
          <p:nvCxnSpPr>
            <p:cNvPr id="36" name="Google Shape;170;p30">
              <a:extLst>
                <a:ext uri="{FF2B5EF4-FFF2-40B4-BE49-F238E27FC236}">
                  <a16:creationId xmlns:a16="http://schemas.microsoft.com/office/drawing/2014/main" id="{E022690F-C334-4888-BD38-05350153E129}"/>
                </a:ext>
              </a:extLst>
            </p:cNvPr>
            <p:cNvCxnSpPr/>
            <p:nvPr/>
          </p:nvCxnSpPr>
          <p:spPr>
            <a:xfrm>
              <a:off x="519996" y="3595542"/>
              <a:ext cx="0" cy="7659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oval" w="lg" len="lg"/>
              <a:tailEnd type="none" w="sm" len="sm"/>
            </a:ln>
          </p:spPr>
        </p:cxnSp>
        <p:sp>
          <p:nvSpPr>
            <p:cNvPr id="37" name="Google Shape;171;p30">
              <a:extLst>
                <a:ext uri="{FF2B5EF4-FFF2-40B4-BE49-F238E27FC236}">
                  <a16:creationId xmlns:a16="http://schemas.microsoft.com/office/drawing/2014/main" id="{7E9177A6-F592-409F-AB72-2551D9A009A9}"/>
                </a:ext>
              </a:extLst>
            </p:cNvPr>
            <p:cNvSpPr txBox="1"/>
            <p:nvPr/>
          </p:nvSpPr>
          <p:spPr>
            <a:xfrm>
              <a:off x="20769" y="4367903"/>
              <a:ext cx="72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1V</a:t>
              </a:r>
              <a:endParaRPr/>
            </a:p>
          </p:txBody>
        </p:sp>
      </p:grpSp>
      <p:grpSp>
        <p:nvGrpSpPr>
          <p:cNvPr id="38" name="Google Shape;172;p30">
            <a:extLst>
              <a:ext uri="{FF2B5EF4-FFF2-40B4-BE49-F238E27FC236}">
                <a16:creationId xmlns:a16="http://schemas.microsoft.com/office/drawing/2014/main" id="{D918B94B-5D42-47DA-A714-01B9C9C9A2EC}"/>
              </a:ext>
            </a:extLst>
          </p:cNvPr>
          <p:cNvGrpSpPr/>
          <p:nvPr/>
        </p:nvGrpSpPr>
        <p:grpSpPr>
          <a:xfrm>
            <a:off x="1887621" y="5310318"/>
            <a:ext cx="754425" cy="1468940"/>
            <a:chOff x="206167" y="4361310"/>
            <a:chExt cx="1005900" cy="1468940"/>
          </a:xfrm>
        </p:grpSpPr>
        <p:cxnSp>
          <p:nvCxnSpPr>
            <p:cNvPr id="39" name="Google Shape;173;p30">
              <a:extLst>
                <a:ext uri="{FF2B5EF4-FFF2-40B4-BE49-F238E27FC236}">
                  <a16:creationId xmlns:a16="http://schemas.microsoft.com/office/drawing/2014/main" id="{98079274-2BC8-422D-83BA-A00F77E21429}"/>
                </a:ext>
              </a:extLst>
            </p:cNvPr>
            <p:cNvCxnSpPr/>
            <p:nvPr/>
          </p:nvCxnSpPr>
          <p:spPr>
            <a:xfrm flipH="1">
              <a:off x="884256" y="4361310"/>
              <a:ext cx="1500" cy="10974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oval" w="lg" len="lg"/>
              <a:tailEnd type="none" w="sm" len="sm"/>
            </a:ln>
          </p:spPr>
        </p:cxnSp>
        <p:sp>
          <p:nvSpPr>
            <p:cNvPr id="40" name="Google Shape;174;p30">
              <a:extLst>
                <a:ext uri="{FF2B5EF4-FFF2-40B4-BE49-F238E27FC236}">
                  <a16:creationId xmlns:a16="http://schemas.microsoft.com/office/drawing/2014/main" id="{C3300F41-DAD9-44CD-854F-8405A4CDFC0F}"/>
                </a:ext>
              </a:extLst>
            </p:cNvPr>
            <p:cNvSpPr txBox="1"/>
            <p:nvPr/>
          </p:nvSpPr>
          <p:spPr>
            <a:xfrm>
              <a:off x="206167" y="5430050"/>
              <a:ext cx="100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0.5V</a:t>
              </a:r>
              <a:endParaRPr/>
            </a:p>
          </p:txBody>
        </p:sp>
      </p:grpSp>
      <p:grpSp>
        <p:nvGrpSpPr>
          <p:cNvPr id="41" name="Google Shape;175;p30">
            <a:extLst>
              <a:ext uri="{FF2B5EF4-FFF2-40B4-BE49-F238E27FC236}">
                <a16:creationId xmlns:a16="http://schemas.microsoft.com/office/drawing/2014/main" id="{6A8451D9-D7F9-444F-96DF-A5C018CA381E}"/>
              </a:ext>
            </a:extLst>
          </p:cNvPr>
          <p:cNvGrpSpPr/>
          <p:nvPr/>
        </p:nvGrpSpPr>
        <p:grpSpPr>
          <a:xfrm>
            <a:off x="2387528" y="4480905"/>
            <a:ext cx="544500" cy="1577360"/>
            <a:chOff x="872697" y="4652266"/>
            <a:chExt cx="726000" cy="1577360"/>
          </a:xfrm>
        </p:grpSpPr>
        <p:sp>
          <p:nvSpPr>
            <p:cNvPr id="42" name="Google Shape;176;p30">
              <a:extLst>
                <a:ext uri="{FF2B5EF4-FFF2-40B4-BE49-F238E27FC236}">
                  <a16:creationId xmlns:a16="http://schemas.microsoft.com/office/drawing/2014/main" id="{E1F34920-6534-4C5A-B7F1-FD6E85A5732B}"/>
                </a:ext>
              </a:extLst>
            </p:cNvPr>
            <p:cNvSpPr txBox="1"/>
            <p:nvPr/>
          </p:nvSpPr>
          <p:spPr>
            <a:xfrm>
              <a:off x="872697" y="4652266"/>
              <a:ext cx="72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0V</a:t>
              </a:r>
              <a:endParaRPr dirty="0"/>
            </a:p>
          </p:txBody>
        </p:sp>
        <p:cxnSp>
          <p:nvCxnSpPr>
            <p:cNvPr id="43" name="Google Shape;177;p30">
              <a:extLst>
                <a:ext uri="{FF2B5EF4-FFF2-40B4-BE49-F238E27FC236}">
                  <a16:creationId xmlns:a16="http://schemas.microsoft.com/office/drawing/2014/main" id="{188C82F7-B3A7-4C33-8C2A-844269B3E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5686" y="5111826"/>
              <a:ext cx="1500" cy="11178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oval" w="lg" len="lg"/>
              <a:tailEnd type="none" w="sm" len="sm"/>
            </a:ln>
          </p:spPr>
        </p:cxnSp>
      </p:grpSp>
      <p:grpSp>
        <p:nvGrpSpPr>
          <p:cNvPr id="44" name="Google Shape;178;p30">
            <a:extLst>
              <a:ext uri="{FF2B5EF4-FFF2-40B4-BE49-F238E27FC236}">
                <a16:creationId xmlns:a16="http://schemas.microsoft.com/office/drawing/2014/main" id="{BCFB35AB-A0C6-4D9B-A9DB-3E6DB35B16A4}"/>
              </a:ext>
            </a:extLst>
          </p:cNvPr>
          <p:cNvGrpSpPr/>
          <p:nvPr/>
        </p:nvGrpSpPr>
        <p:grpSpPr>
          <a:xfrm>
            <a:off x="3557543" y="4329137"/>
            <a:ext cx="745875" cy="1440749"/>
            <a:chOff x="2432730" y="3380128"/>
            <a:chExt cx="994500" cy="1440749"/>
          </a:xfrm>
        </p:grpSpPr>
        <p:sp>
          <p:nvSpPr>
            <p:cNvPr id="45" name="Google Shape;179;p30">
              <a:extLst>
                <a:ext uri="{FF2B5EF4-FFF2-40B4-BE49-F238E27FC236}">
                  <a16:creationId xmlns:a16="http://schemas.microsoft.com/office/drawing/2014/main" id="{C9B79270-A14C-4E1B-ACCA-A12FA3843E35}"/>
                </a:ext>
              </a:extLst>
            </p:cNvPr>
            <p:cNvSpPr txBox="1"/>
            <p:nvPr/>
          </p:nvSpPr>
          <p:spPr>
            <a:xfrm>
              <a:off x="2432730" y="3380128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0.3V</a:t>
              </a:r>
              <a:endParaRPr/>
            </a:p>
          </p:txBody>
        </p:sp>
        <p:cxnSp>
          <p:nvCxnSpPr>
            <p:cNvPr id="46" name="Google Shape;180;p30">
              <a:extLst>
                <a:ext uri="{FF2B5EF4-FFF2-40B4-BE49-F238E27FC236}">
                  <a16:creationId xmlns:a16="http://schemas.microsoft.com/office/drawing/2014/main" id="{6A415EFF-5E80-4635-BB69-03AE6A87225D}"/>
                </a:ext>
              </a:extLst>
            </p:cNvPr>
            <p:cNvCxnSpPr/>
            <p:nvPr/>
          </p:nvCxnSpPr>
          <p:spPr>
            <a:xfrm rot="10800000">
              <a:off x="2720872" y="3704577"/>
              <a:ext cx="0" cy="11163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oval" w="lg" len="lg"/>
              <a:tailEnd type="none" w="sm" len="sm"/>
            </a:ln>
          </p:spPr>
        </p:cxnSp>
      </p:grpSp>
      <p:grpSp>
        <p:nvGrpSpPr>
          <p:cNvPr id="47" name="Google Shape;181;p30">
            <a:extLst>
              <a:ext uri="{FF2B5EF4-FFF2-40B4-BE49-F238E27FC236}">
                <a16:creationId xmlns:a16="http://schemas.microsoft.com/office/drawing/2014/main" id="{4CA37A40-02B4-4721-A2BD-758BF3DF6B6D}"/>
              </a:ext>
            </a:extLst>
          </p:cNvPr>
          <p:cNvGrpSpPr/>
          <p:nvPr/>
        </p:nvGrpSpPr>
        <p:grpSpPr>
          <a:xfrm>
            <a:off x="2642049" y="5277354"/>
            <a:ext cx="754425" cy="1497605"/>
            <a:chOff x="1212071" y="4328345"/>
            <a:chExt cx="1005900" cy="1497605"/>
          </a:xfrm>
        </p:grpSpPr>
        <p:cxnSp>
          <p:nvCxnSpPr>
            <p:cNvPr id="48" name="Google Shape;182;p30">
              <a:extLst>
                <a:ext uri="{FF2B5EF4-FFF2-40B4-BE49-F238E27FC236}">
                  <a16:creationId xmlns:a16="http://schemas.microsoft.com/office/drawing/2014/main" id="{95249C6B-897F-418F-A905-F3261EF72C7E}"/>
                </a:ext>
              </a:extLst>
            </p:cNvPr>
            <p:cNvCxnSpPr/>
            <p:nvPr/>
          </p:nvCxnSpPr>
          <p:spPr>
            <a:xfrm rot="10800000">
              <a:off x="1627922" y="4328345"/>
              <a:ext cx="0" cy="10974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oval" w="lg" len="lg"/>
            </a:ln>
          </p:spPr>
        </p:cxnSp>
        <p:sp>
          <p:nvSpPr>
            <p:cNvPr id="49" name="Google Shape;183;p30">
              <a:extLst>
                <a:ext uri="{FF2B5EF4-FFF2-40B4-BE49-F238E27FC236}">
                  <a16:creationId xmlns:a16="http://schemas.microsoft.com/office/drawing/2014/main" id="{2103E819-D49D-4A84-8FF0-F707F050F12E}"/>
                </a:ext>
              </a:extLst>
            </p:cNvPr>
            <p:cNvSpPr txBox="1"/>
            <p:nvPr/>
          </p:nvSpPr>
          <p:spPr>
            <a:xfrm>
              <a:off x="1212071" y="5425750"/>
              <a:ext cx="100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0.5V</a:t>
              </a:r>
              <a:endParaRPr/>
            </a:p>
          </p:txBody>
        </p:sp>
      </p:grpSp>
      <p:grpSp>
        <p:nvGrpSpPr>
          <p:cNvPr id="50" name="Google Shape;184;p30">
            <a:extLst>
              <a:ext uri="{FF2B5EF4-FFF2-40B4-BE49-F238E27FC236}">
                <a16:creationId xmlns:a16="http://schemas.microsoft.com/office/drawing/2014/main" id="{6C1C6CEE-33D5-4399-9313-EF226DFD4E01}"/>
              </a:ext>
            </a:extLst>
          </p:cNvPr>
          <p:cNvGrpSpPr/>
          <p:nvPr/>
        </p:nvGrpSpPr>
        <p:grpSpPr>
          <a:xfrm>
            <a:off x="3083875" y="3774108"/>
            <a:ext cx="745875" cy="879502"/>
            <a:chOff x="1801172" y="2825100"/>
            <a:chExt cx="994500" cy="879502"/>
          </a:xfrm>
        </p:grpSpPr>
        <p:cxnSp>
          <p:nvCxnSpPr>
            <p:cNvPr id="51" name="Google Shape;185;p30">
              <a:extLst>
                <a:ext uri="{FF2B5EF4-FFF2-40B4-BE49-F238E27FC236}">
                  <a16:creationId xmlns:a16="http://schemas.microsoft.com/office/drawing/2014/main" id="{C3E591A8-1B57-40D1-8E7C-FAAF384DFCA6}"/>
                </a:ext>
              </a:extLst>
            </p:cNvPr>
            <p:cNvCxnSpPr/>
            <p:nvPr/>
          </p:nvCxnSpPr>
          <p:spPr>
            <a:xfrm rot="10800000">
              <a:off x="2359446" y="3265702"/>
              <a:ext cx="0" cy="4389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oval" w="lg" len="lg"/>
              <a:tailEnd type="none" w="sm" len="sm"/>
            </a:ln>
          </p:spPr>
        </p:cxnSp>
        <p:sp>
          <p:nvSpPr>
            <p:cNvPr id="52" name="Google Shape;186;p30">
              <a:extLst>
                <a:ext uri="{FF2B5EF4-FFF2-40B4-BE49-F238E27FC236}">
                  <a16:creationId xmlns:a16="http://schemas.microsoft.com/office/drawing/2014/main" id="{05BAB9E7-8A9C-4A44-BC95-A0F31AA0AAC6}"/>
                </a:ext>
              </a:extLst>
            </p:cNvPr>
            <p:cNvSpPr txBox="1"/>
            <p:nvPr/>
          </p:nvSpPr>
          <p:spPr>
            <a:xfrm>
              <a:off x="1801172" y="2825100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0.8V</a:t>
              </a:r>
              <a:endParaRPr/>
            </a:p>
          </p:txBody>
        </p:sp>
      </p:grpSp>
      <p:grpSp>
        <p:nvGrpSpPr>
          <p:cNvPr id="53" name="Google Shape;187;p30">
            <a:extLst>
              <a:ext uri="{FF2B5EF4-FFF2-40B4-BE49-F238E27FC236}">
                <a16:creationId xmlns:a16="http://schemas.microsoft.com/office/drawing/2014/main" id="{F2AD55A8-37FA-4C42-AAFD-DCEA12C22CB6}"/>
              </a:ext>
            </a:extLst>
          </p:cNvPr>
          <p:cNvGrpSpPr/>
          <p:nvPr/>
        </p:nvGrpSpPr>
        <p:grpSpPr>
          <a:xfrm>
            <a:off x="2885245" y="4518847"/>
            <a:ext cx="944550" cy="1420736"/>
            <a:chOff x="1536333" y="3646039"/>
            <a:chExt cx="1259400" cy="1420736"/>
          </a:xfrm>
        </p:grpSpPr>
        <p:cxnSp>
          <p:nvCxnSpPr>
            <p:cNvPr id="54" name="Google Shape;188;p30">
              <a:extLst>
                <a:ext uri="{FF2B5EF4-FFF2-40B4-BE49-F238E27FC236}">
                  <a16:creationId xmlns:a16="http://schemas.microsoft.com/office/drawing/2014/main" id="{47CE34CD-5E9F-41AD-9A2F-88E13176A1E3}"/>
                </a:ext>
              </a:extLst>
            </p:cNvPr>
            <p:cNvCxnSpPr/>
            <p:nvPr/>
          </p:nvCxnSpPr>
          <p:spPr>
            <a:xfrm>
              <a:off x="1991360" y="3646039"/>
              <a:ext cx="0" cy="10974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oval" w="lg" len="lg"/>
              <a:tailEnd type="none" w="sm" len="sm"/>
            </a:ln>
          </p:spPr>
        </p:cxnSp>
        <p:sp>
          <p:nvSpPr>
            <p:cNvPr id="55" name="Google Shape;189;p30">
              <a:extLst>
                <a:ext uri="{FF2B5EF4-FFF2-40B4-BE49-F238E27FC236}">
                  <a16:creationId xmlns:a16="http://schemas.microsoft.com/office/drawing/2014/main" id="{1917ABCF-2DA7-4C2E-B8B2-375C4046D89F}"/>
                </a:ext>
              </a:extLst>
            </p:cNvPr>
            <p:cNvSpPr txBox="1"/>
            <p:nvPr/>
          </p:nvSpPr>
          <p:spPr>
            <a:xfrm>
              <a:off x="1536333" y="4666575"/>
              <a:ext cx="125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0.95V</a:t>
              </a:r>
              <a:endParaRPr/>
            </a:p>
          </p:txBody>
        </p:sp>
      </p:grpSp>
      <p:grpSp>
        <p:nvGrpSpPr>
          <p:cNvPr id="56" name="Google Shape;190;p30">
            <a:extLst>
              <a:ext uri="{FF2B5EF4-FFF2-40B4-BE49-F238E27FC236}">
                <a16:creationId xmlns:a16="http://schemas.microsoft.com/office/drawing/2014/main" id="{16285314-2898-4ADE-8FD9-D01AB7C725A3}"/>
              </a:ext>
            </a:extLst>
          </p:cNvPr>
          <p:cNvGrpSpPr/>
          <p:nvPr/>
        </p:nvGrpSpPr>
        <p:grpSpPr>
          <a:xfrm>
            <a:off x="3553186" y="4910208"/>
            <a:ext cx="745875" cy="1134679"/>
            <a:chOff x="2426920" y="3961199"/>
            <a:chExt cx="994500" cy="1134679"/>
          </a:xfrm>
        </p:grpSpPr>
        <p:cxnSp>
          <p:nvCxnSpPr>
            <p:cNvPr id="57" name="Google Shape;191;p30">
              <a:extLst>
                <a:ext uri="{FF2B5EF4-FFF2-40B4-BE49-F238E27FC236}">
                  <a16:creationId xmlns:a16="http://schemas.microsoft.com/office/drawing/2014/main" id="{892595BF-1608-4AC0-8D3B-44A92BE5FF9E}"/>
                </a:ext>
              </a:extLst>
            </p:cNvPr>
            <p:cNvCxnSpPr/>
            <p:nvPr/>
          </p:nvCxnSpPr>
          <p:spPr>
            <a:xfrm rot="10800000">
              <a:off x="3089321" y="4380678"/>
              <a:ext cx="0" cy="7152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oval" w="lg" len="lg"/>
              <a:tailEnd type="none" w="sm" len="sm"/>
            </a:ln>
          </p:spPr>
        </p:cxnSp>
        <p:sp>
          <p:nvSpPr>
            <p:cNvPr id="58" name="Google Shape;192;p30">
              <a:extLst>
                <a:ext uri="{FF2B5EF4-FFF2-40B4-BE49-F238E27FC236}">
                  <a16:creationId xmlns:a16="http://schemas.microsoft.com/office/drawing/2014/main" id="{289B03C4-C27F-420D-A9A1-3C2E4D8E0A5D}"/>
                </a:ext>
              </a:extLst>
            </p:cNvPr>
            <p:cNvSpPr txBox="1"/>
            <p:nvPr/>
          </p:nvSpPr>
          <p:spPr>
            <a:xfrm>
              <a:off x="2426920" y="3961199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0V</a:t>
              </a:r>
              <a:endParaRPr/>
            </a:p>
          </p:txBody>
        </p:sp>
      </p:grpSp>
      <p:grpSp>
        <p:nvGrpSpPr>
          <p:cNvPr id="59" name="Google Shape;193;p30">
            <a:extLst>
              <a:ext uri="{FF2B5EF4-FFF2-40B4-BE49-F238E27FC236}">
                <a16:creationId xmlns:a16="http://schemas.microsoft.com/office/drawing/2014/main" id="{9A32BDCB-F374-4DEF-90F4-CA5A26A5DEE2}"/>
              </a:ext>
            </a:extLst>
          </p:cNvPr>
          <p:cNvGrpSpPr/>
          <p:nvPr/>
        </p:nvGrpSpPr>
        <p:grpSpPr>
          <a:xfrm>
            <a:off x="3862346" y="5887867"/>
            <a:ext cx="745875" cy="881838"/>
            <a:chOff x="2839133" y="4938859"/>
            <a:chExt cx="994500" cy="881838"/>
          </a:xfrm>
        </p:grpSpPr>
        <p:cxnSp>
          <p:nvCxnSpPr>
            <p:cNvPr id="60" name="Google Shape;194;p30">
              <a:extLst>
                <a:ext uri="{FF2B5EF4-FFF2-40B4-BE49-F238E27FC236}">
                  <a16:creationId xmlns:a16="http://schemas.microsoft.com/office/drawing/2014/main" id="{7DAAAFC1-88AA-4DAF-A030-68B51A11D954}"/>
                </a:ext>
              </a:extLst>
            </p:cNvPr>
            <p:cNvCxnSpPr/>
            <p:nvPr/>
          </p:nvCxnSpPr>
          <p:spPr>
            <a:xfrm>
              <a:off x="3449614" y="4938859"/>
              <a:ext cx="0" cy="519600"/>
            </a:xfrm>
            <a:prstGeom prst="straightConnector1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oval" w="lg" len="lg"/>
              <a:tailEnd type="none" w="sm" len="sm"/>
            </a:ln>
          </p:spPr>
        </p:cxnSp>
        <p:sp>
          <p:nvSpPr>
            <p:cNvPr id="61" name="Google Shape;195;p30">
              <a:extLst>
                <a:ext uri="{FF2B5EF4-FFF2-40B4-BE49-F238E27FC236}">
                  <a16:creationId xmlns:a16="http://schemas.microsoft.com/office/drawing/2014/main" id="{C57072E6-6A7D-4838-8BCC-E7C61B4B2144}"/>
                </a:ext>
              </a:extLst>
            </p:cNvPr>
            <p:cNvSpPr txBox="1"/>
            <p:nvPr/>
          </p:nvSpPr>
          <p:spPr>
            <a:xfrm>
              <a:off x="2839133" y="5420497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/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0.2V</a:t>
              </a:r>
              <a:endParaRPr/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29EC868F-A428-401C-9939-493A16F54139}"/>
              </a:ext>
            </a:extLst>
          </p:cNvPr>
          <p:cNvSpPr/>
          <p:nvPr/>
        </p:nvSpPr>
        <p:spPr>
          <a:xfrm>
            <a:off x="5135910" y="5007368"/>
            <a:ext cx="955447" cy="567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ACB683-636C-4936-A269-133987E2F0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4786" y="4466972"/>
            <a:ext cx="2676376" cy="16460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26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4"/>
    </mc:Choice>
    <mc:Fallback xmlns="">
      <p:transition spd="slow" advTm="26454"/>
    </mc:Fallback>
  </mc:AlternateContent>
  <p:extLst>
    <p:ext uri="{E180D4A7-C9FB-4DFB-919C-405C955672EB}">
      <p14:showEvtLst xmlns:p14="http://schemas.microsoft.com/office/powerpoint/2010/main">
        <p14:playEvt time="764" objId="12"/>
        <p14:stopEvt time="24618" objId="1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8710"/>
            <a:ext cx="10571998" cy="970450"/>
          </a:xfrm>
        </p:spPr>
        <p:txBody>
          <a:bodyPr/>
          <a:lstStyle/>
          <a:p>
            <a:r>
              <a:rPr lang="en-US" dirty="0"/>
              <a:t>Student A -Lab Tasks Today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4294967295"/>
          </p:nvPr>
        </p:nvSpPr>
        <p:spPr>
          <a:xfrm>
            <a:off x="62844" y="755835"/>
            <a:ext cx="4925637" cy="6002985"/>
          </a:xfrm>
        </p:spPr>
        <p:txBody>
          <a:bodyPr anchor="t"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Download Template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Instantiate </a:t>
            </a:r>
            <a:r>
              <a:rPr lang="en-US" sz="2400" dirty="0" err="1"/>
              <a:t>Audio_Capture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&amp; link 100MHz clock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&amp; link 20kHz clock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err="1">
                <a:solidFill>
                  <a:schemeClr val="accent6"/>
                </a:solidFill>
              </a:rPr>
              <a:t>mic_in</a:t>
            </a:r>
            <a:r>
              <a:rPr lang="en-US" sz="2400" b="1" dirty="0">
                <a:solidFill>
                  <a:schemeClr val="accent6"/>
                </a:solidFill>
              </a:rPr>
              <a:t> </a:t>
            </a:r>
            <a:r>
              <a:rPr lang="en-US" sz="2400" dirty="0"/>
              <a:t>is the digital audio data captured from mic!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Note that </a:t>
            </a:r>
            <a:r>
              <a:rPr lang="en-US" sz="2400" b="1" dirty="0" err="1">
                <a:solidFill>
                  <a:schemeClr val="accent6"/>
                </a:solidFill>
              </a:rPr>
              <a:t>mic_in</a:t>
            </a:r>
            <a:r>
              <a:rPr lang="en-US" sz="2400" b="1" dirty="0">
                <a:solidFill>
                  <a:schemeClr val="accent6"/>
                </a:solidFill>
              </a:rPr>
              <a:t> </a:t>
            </a:r>
            <a:r>
              <a:rPr lang="en-US" sz="2400" dirty="0"/>
              <a:t>data is centered at 2048.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Link J_MIC_Pin1/3/4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LEDs all turn on / flicker!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31" y="906711"/>
            <a:ext cx="3257745" cy="2040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241AB-F9BC-47C8-B381-6626D0B01B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49250" y="3652113"/>
            <a:ext cx="7364125" cy="1430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EC67C-3E40-4FA7-95DF-974F11407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567" y="1126437"/>
            <a:ext cx="2869467" cy="122305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ECF4778-06F1-406D-BC5C-53851601D272}"/>
              </a:ext>
            </a:extLst>
          </p:cNvPr>
          <p:cNvSpPr/>
          <p:nvPr/>
        </p:nvSpPr>
        <p:spPr>
          <a:xfrm>
            <a:off x="8691876" y="1420441"/>
            <a:ext cx="427770" cy="394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upload.wikimedia.org/wikipedia/commons/thumb/6/6d/Sine_waves_different_frequencies.svg/800px-Sine_waves_different_frequencies.svg.png">
            <a:extLst>
              <a:ext uri="{FF2B5EF4-FFF2-40B4-BE49-F238E27FC236}">
                <a16:creationId xmlns:a16="http://schemas.microsoft.com/office/drawing/2014/main" id="{FA509CD4-8748-41AE-9EFE-0A0D3CB05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79" b="75314"/>
          <a:stretch/>
        </p:blipFill>
        <p:spPr bwMode="auto">
          <a:xfrm>
            <a:off x="6808446" y="5413327"/>
            <a:ext cx="4196391" cy="134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upload.wikimedia.org/wikipedia/commons/thumb/6/6d/Sine_waves_different_frequencies.svg/800px-Sine_waves_different_frequencies.svg.png">
            <a:extLst>
              <a:ext uri="{FF2B5EF4-FFF2-40B4-BE49-F238E27FC236}">
                <a16:creationId xmlns:a16="http://schemas.microsoft.com/office/drawing/2014/main" id="{447B7AEC-8417-46BE-96A9-1CA608072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79" b="75314"/>
          <a:stretch/>
        </p:blipFill>
        <p:spPr bwMode="auto">
          <a:xfrm>
            <a:off x="6733630" y="5234061"/>
            <a:ext cx="4196391" cy="47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3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6"/>
    </mc:Choice>
    <mc:Fallback xmlns="">
      <p:transition spd="slow" advTm="28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9E0AF-1FB5-4F8B-BBC4-0FF93E75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STUDENT B</a:t>
            </a:r>
            <a:br>
              <a:rPr lang="en-US" sz="8800" dirty="0"/>
            </a:br>
            <a:r>
              <a:rPr lang="en-US" sz="8800" dirty="0"/>
              <a:t>1)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B8935-E608-4CC3-8C15-15C2E4985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24C40A-B7DA-48AD-A48C-35D8E2974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8710"/>
            <a:ext cx="10571998" cy="970450"/>
          </a:xfrm>
        </p:spPr>
        <p:txBody>
          <a:bodyPr/>
          <a:lstStyle/>
          <a:p>
            <a:r>
              <a:rPr lang="en-US" dirty="0"/>
              <a:t>Student B -Lab Tasks Today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4294967295"/>
          </p:nvPr>
        </p:nvSpPr>
        <p:spPr>
          <a:xfrm>
            <a:off x="62844" y="755835"/>
            <a:ext cx="5789316" cy="6064371"/>
          </a:xfrm>
        </p:spPr>
        <p:txBody>
          <a:bodyPr anchor="t"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Download Template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Instantiate </a:t>
            </a:r>
            <a:r>
              <a:rPr lang="en-US" sz="2400" dirty="0" err="1"/>
              <a:t>Oled_Display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&amp; link 6.25MHz clock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Create 16-bit reg &amp; link to </a:t>
            </a:r>
            <a:r>
              <a:rPr lang="en-US" sz="2400" dirty="0" err="1"/>
              <a:t>Oled_Display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oled_data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16’h07E0;</a:t>
            </a:r>
            <a:b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Link JX[0:7].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Set reset to 0. Other signals leave blank!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See green screen! Try other </a:t>
            </a:r>
            <a:r>
              <a:rPr lang="en-US" sz="2400" dirty="0" err="1"/>
              <a:t>colours</a:t>
            </a:r>
            <a:r>
              <a:rPr lang="en-US" sz="2400" dirty="0"/>
              <a:t>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25" y="645911"/>
            <a:ext cx="3257745" cy="204097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ECF4778-06F1-406D-BC5C-53851601D272}"/>
              </a:ext>
            </a:extLst>
          </p:cNvPr>
          <p:cNvSpPr/>
          <p:nvPr/>
        </p:nvSpPr>
        <p:spPr>
          <a:xfrm>
            <a:off x="8615595" y="1175866"/>
            <a:ext cx="427770" cy="394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76D1E-683E-44AA-8B11-DDF4AAF8F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357"/>
          <a:stretch/>
        </p:blipFill>
        <p:spPr>
          <a:xfrm>
            <a:off x="9052890" y="858936"/>
            <a:ext cx="3038215" cy="142228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7C0A2-1B90-4644-83BE-376151731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66"/>
          <a:stretch/>
        </p:blipFill>
        <p:spPr>
          <a:xfrm>
            <a:off x="5980422" y="2815351"/>
            <a:ext cx="5976656" cy="4004856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5568E9-0169-8D2B-319F-85BD7813B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63984"/>
              </p:ext>
            </p:extLst>
          </p:nvPr>
        </p:nvGraphicFramePr>
        <p:xfrm>
          <a:off x="377263" y="3930339"/>
          <a:ext cx="4871025" cy="1181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rgbClr val="00FF00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E94EF4-555A-6B0D-1921-896381593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09653"/>
              </p:ext>
            </p:extLst>
          </p:nvPr>
        </p:nvGraphicFramePr>
        <p:xfrm>
          <a:off x="377264" y="4266003"/>
          <a:ext cx="4871025" cy="663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rgbClr val="00FF00"/>
                          </a:solidFill>
                          <a:latin typeface="+mn-lt"/>
                          <a:ea typeface="+mn-ea"/>
                          <a:cs typeface="+mn-cs"/>
                        </a:rPr>
                        <a:t>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9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6"/>
    </mc:Choice>
    <mc:Fallback xmlns="">
      <p:transition spd="slow" advTm="2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FD27D-5002-F672-E09A-DD7394DF6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AA53F0-6729-25CF-EC4D-4A018799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560414"/>
          </a:xfrm>
        </p:spPr>
        <p:txBody>
          <a:bodyPr/>
          <a:lstStyle/>
          <a:p>
            <a:r>
              <a:rPr lang="en-US" sz="8800" dirty="0"/>
              <a:t>STUDENT A+B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84FA4-D74B-CCFD-79D6-863191962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AF7675-5FF5-10DF-387F-77AD8A6E68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84B999-121B-424A-8300-25AD82A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+ SB Combined</a:t>
            </a:r>
          </a:p>
        </p:txBody>
      </p:sp>
      <p:pic>
        <p:nvPicPr>
          <p:cNvPr id="2" name="video_2025-12-29_12-50-05">
            <a:hlinkClick r:id="" action="ppaction://media"/>
            <a:extLst>
              <a:ext uri="{FF2B5EF4-FFF2-40B4-BE49-F238E27FC236}">
                <a16:creationId xmlns:a16="http://schemas.microsoft.com/office/drawing/2014/main" id="{E168400D-0DB5-9ACC-FA65-279F0A60C6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912547" y="-1785940"/>
            <a:ext cx="6223637" cy="1106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429000"/>
            <a:ext cx="12192000" cy="3291787"/>
          </a:xfrm>
        </p:spPr>
        <p:txBody>
          <a:bodyPr/>
          <a:lstStyle/>
          <a:p>
            <a:pPr algn="ctr"/>
            <a:r>
              <a:rPr lang="en-US" sz="5400" dirty="0"/>
              <a:t>SUGGESTED FEATURES </a:t>
            </a:r>
            <a:br>
              <a:rPr lang="en-US" sz="5400" dirty="0"/>
            </a:br>
            <a:r>
              <a:rPr lang="en-US" sz="5400" dirty="0"/>
              <a:t>AS STARTING POINT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309792-4901-4C55-80CE-28C1C544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83" y="1839159"/>
            <a:ext cx="3962400" cy="2105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3DDB9-BC8B-43C3-BE70-7038751A205E}"/>
              </a:ext>
            </a:extLst>
          </p:cNvPr>
          <p:cNvSpPr/>
          <p:nvPr/>
        </p:nvSpPr>
        <p:spPr>
          <a:xfrm>
            <a:off x="796859" y="848290"/>
            <a:ext cx="46782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 : REAL-TIME AUDIO VOLUME INDICATOR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7187E4-A5E5-43D3-93B6-9621FECB0583}"/>
              </a:ext>
            </a:extLst>
          </p:cNvPr>
          <p:cNvSpPr/>
          <p:nvPr/>
        </p:nvSpPr>
        <p:spPr>
          <a:xfrm>
            <a:off x="6580493" y="848290"/>
            <a:ext cx="43582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B : VOLUME BARS AND BORDERS DISPLAY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627FF7-D526-0786-B185-7FE652D9C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819" y="1936212"/>
            <a:ext cx="3640620" cy="200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2"/>
    </mc:Choice>
    <mc:Fallback xmlns="">
      <p:transition spd="slow" advTm="10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extLst>
    <p:ext uri="{E180D4A7-C9FB-4DFB-919C-405C955672EB}">
      <p14:showEvtLst xmlns:p14="http://schemas.microsoft.com/office/powerpoint/2010/main">
        <p14:playEvt time="756" objId="6"/>
        <p14:playEvt time="6824" objId="9"/>
        <p14:stopEvt time="6874" objId="6"/>
        <p14:stopEvt time="9258" objId="9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9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_them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_theme" id="{F6128A7F-5585-4DA8-B47D-381AA9BA16FF}" vid="{31A62920-52D7-449B-8A14-DD1D48B75D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quotable_theme</Template>
  <TotalTime>7371</TotalTime>
  <Words>478</Words>
  <Application>Microsoft Office PowerPoint</Application>
  <PresentationFormat>Widescreen</PresentationFormat>
  <Paragraphs>119</Paragraphs>
  <Slides>15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Narrow</vt:lpstr>
      <vt:lpstr>Calibri</vt:lpstr>
      <vt:lpstr>Century Gothic</vt:lpstr>
      <vt:lpstr>Courier New</vt:lpstr>
      <vt:lpstr>Wingdings</vt:lpstr>
      <vt:lpstr>Wingdings 2</vt:lpstr>
      <vt:lpstr>quotable_theme</vt:lpstr>
      <vt:lpstr>FPGA Design Project</vt:lpstr>
      <vt:lpstr>STUDENT A 1) SETUP</vt:lpstr>
      <vt:lpstr>Student A - Microphone</vt:lpstr>
      <vt:lpstr>Student A -Lab Tasks Today</vt:lpstr>
      <vt:lpstr>STUDENT B 1) SETUP</vt:lpstr>
      <vt:lpstr>Student B -Lab Tasks Today</vt:lpstr>
      <vt:lpstr>STUDENT A+B SETUP</vt:lpstr>
      <vt:lpstr>SA + SB Combined</vt:lpstr>
      <vt:lpstr>SUGGESTED FEATURES  AS STARTING POINT</vt:lpstr>
      <vt:lpstr>STUDENT A</vt:lpstr>
      <vt:lpstr>Binary to Linear Conversion :</vt:lpstr>
      <vt:lpstr>STUDENT A</vt:lpstr>
      <vt:lpstr>STUDENT B</vt:lpstr>
      <vt:lpstr>Student B - OLED</vt:lpstr>
      <vt:lpstr>How do we draw lines / shapes?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EE2020 FPGA Design Project</dc:title>
  <dc:creator>Chua Dingjuan</dc:creator>
  <cp:lastModifiedBy>Chua Dingjuan</cp:lastModifiedBy>
  <cp:revision>170</cp:revision>
  <dcterms:created xsi:type="dcterms:W3CDTF">2015-09-29T16:02:36Z</dcterms:created>
  <dcterms:modified xsi:type="dcterms:W3CDTF">2025-12-29T06:49:30Z</dcterms:modified>
</cp:coreProperties>
</file>